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2" r:id="rId3"/>
    <p:sldId id="277" r:id="rId4"/>
    <p:sldId id="278" r:id="rId5"/>
    <p:sldId id="257" r:id="rId6"/>
    <p:sldId id="274" r:id="rId7"/>
    <p:sldId id="275" r:id="rId8"/>
    <p:sldId id="258" r:id="rId9"/>
    <p:sldId id="259" r:id="rId10"/>
    <p:sldId id="276" r:id="rId11"/>
    <p:sldId id="270" r:id="rId12"/>
    <p:sldId id="271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9" r:id="rId21"/>
    <p:sldId id="268" r:id="rId22"/>
  </p:sldIdLst>
  <p:sldSz cx="9906000" cy="6858000" type="A4"/>
  <p:notesSz cx="6797675" cy="9929813"/>
  <p:defaultTextStyle>
    <a:defPPr>
      <a:defRPr lang="en-US"/>
    </a:defPPr>
    <a:lvl1pPr marL="0" algn="l" defTabSz="9578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908" algn="l" defTabSz="9578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7816" algn="l" defTabSz="9578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6724" algn="l" defTabSz="9578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5631" algn="l" defTabSz="9578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4539" algn="l" defTabSz="9578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73447" algn="l" defTabSz="9578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52355" algn="l" defTabSz="9578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31263" algn="l" defTabSz="9578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350" y="-7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91368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42950" y="1752602"/>
            <a:ext cx="84201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42950" y="3611607"/>
            <a:ext cx="84201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4078" y="4953000"/>
            <a:ext cx="9910079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F947E63-CC46-4307-8401-5B7699F147C8}" type="datetimeFigureOut">
              <a:rPr lang="en-IN" smtClean="0"/>
              <a:t>09-08-2023</a:t>
            </a:fld>
            <a:endParaRPr lang="en-IN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IN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C01E8A8-92C9-4D1B-AFA1-4B4A169F0E6C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481330"/>
            <a:ext cx="89154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947E63-CC46-4307-8401-5B7699F147C8}" type="datetimeFigureOut">
              <a:rPr lang="en-IN" smtClean="0"/>
              <a:t>09-08-2023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01E8A8-92C9-4D1B-AFA1-4B4A169F0E6C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14347" y="274641"/>
            <a:ext cx="1925593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41"/>
            <a:ext cx="685165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947E63-CC46-4307-8401-5B7699F147C8}" type="datetimeFigureOut">
              <a:rPr lang="en-IN" smtClean="0"/>
              <a:t>09-08-2023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01E8A8-92C9-4D1B-AFA1-4B4A169F0E6C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947E63-CC46-4307-8401-5B7699F147C8}" type="datetimeFigureOut">
              <a:rPr lang="en-IN" smtClean="0"/>
              <a:t>09-08-2023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01E8A8-92C9-4D1B-AFA1-4B4A169F0E6C}" type="slidenum">
              <a:rPr lang="en-IN" smtClean="0"/>
              <a:t>‹#›</a:t>
            </a:fld>
            <a:endParaRPr lang="en-IN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74" y="1059712"/>
            <a:ext cx="84201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49606" y="2931712"/>
            <a:ext cx="4953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947E63-CC46-4307-8401-5B7699F147C8}" type="datetimeFigureOut">
              <a:rPr lang="en-IN" smtClean="0"/>
              <a:t>09-08-2023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01E8A8-92C9-4D1B-AFA1-4B4A169F0E6C}" type="slidenum">
              <a:rPr lang="en-IN" smtClean="0"/>
              <a:t>‹#›</a:t>
            </a:fld>
            <a:endParaRPr lang="en-IN"/>
          </a:p>
        </p:txBody>
      </p:sp>
      <p:sp>
        <p:nvSpPr>
          <p:cNvPr id="7" name="Chevron 6"/>
          <p:cNvSpPr/>
          <p:nvPr/>
        </p:nvSpPr>
        <p:spPr>
          <a:xfrm>
            <a:off x="3939737" y="3005472"/>
            <a:ext cx="19812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737786" y="3005472"/>
            <a:ext cx="19812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481329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481329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947E63-CC46-4307-8401-5B7699F147C8}" type="datetimeFigureOut">
              <a:rPr lang="en-IN" smtClean="0"/>
              <a:t>09-08-2023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01E8A8-92C9-4D1B-AFA1-4B4A169F0E6C}" type="slidenum">
              <a:rPr lang="en-IN" smtClean="0"/>
              <a:t>‹#›</a:t>
            </a:fld>
            <a:endParaRPr lang="en-IN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89154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5410200"/>
            <a:ext cx="4376870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032112" y="5410200"/>
            <a:ext cx="4378590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95300" y="1444295"/>
            <a:ext cx="4376870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1444295"/>
            <a:ext cx="4378590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947E63-CC46-4307-8401-5B7699F147C8}" type="datetimeFigureOut">
              <a:rPr lang="en-IN" smtClean="0"/>
              <a:t>09-08-2023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01E8A8-92C9-4D1B-AFA1-4B4A169F0E6C}" type="slidenum">
              <a:rPr lang="en-IN" smtClean="0"/>
              <a:t>‹#›</a:t>
            </a:fld>
            <a:endParaRPr lang="en-I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947E63-CC46-4307-8401-5B7699F147C8}" type="datetimeFigureOut">
              <a:rPr lang="en-IN" smtClean="0"/>
              <a:t>09-08-2023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01E8A8-92C9-4D1B-AFA1-4B4A169F0E6C}" type="slidenum">
              <a:rPr lang="en-IN" smtClean="0"/>
              <a:t>‹#›</a:t>
            </a:fld>
            <a:endParaRPr lang="en-IN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947E63-CC46-4307-8401-5B7699F147C8}" type="datetimeFigureOut">
              <a:rPr lang="en-IN" smtClean="0"/>
              <a:t>09-08-2023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01E8A8-92C9-4D1B-AFA1-4B4A169F0E6C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876800"/>
            <a:ext cx="8105257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787900" y="5355102"/>
            <a:ext cx="4305808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90600" y="274320"/>
            <a:ext cx="8103108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87618" y="6407944"/>
            <a:ext cx="2080260" cy="365760"/>
          </a:xfrm>
        </p:spPr>
        <p:txBody>
          <a:bodyPr/>
          <a:lstStyle>
            <a:extLst/>
          </a:lstStyle>
          <a:p>
            <a:fld id="{BF947E63-CC46-4307-8401-5B7699F147C8}" type="datetimeFigureOut">
              <a:rPr lang="en-IN" smtClean="0"/>
              <a:t>09-08-2023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01E8A8-92C9-4D1B-AFA1-4B4A169F0E6C}" type="slidenum">
              <a:rPr lang="en-IN" smtClean="0"/>
              <a:t>‹#›</a:t>
            </a:fld>
            <a:endParaRPr lang="en-I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6335" y="5443402"/>
            <a:ext cx="77597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7650" y="189968"/>
            <a:ext cx="94107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F947E63-CC46-4307-8401-5B7699F147C8}" type="datetimeFigureOut">
              <a:rPr lang="en-IN" smtClean="0"/>
              <a:t>09-08-2023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745079" y="6407945"/>
            <a:ext cx="254657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C01E8A8-92C9-4D1B-AFA1-4B4A169F0E6C}" type="slidenum">
              <a:rPr lang="en-IN" smtClean="0"/>
              <a:t>‹#›</a:t>
            </a:fld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4865122"/>
            <a:ext cx="8748385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40879" y="5944936"/>
            <a:ext cx="5352343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26194" y="5939011"/>
            <a:ext cx="3997989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545" y="5791253"/>
            <a:ext cx="3685840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0006" y="5787739"/>
            <a:ext cx="3689301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9386121" y="4988440"/>
            <a:ext cx="19812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9184171" y="4988440"/>
            <a:ext cx="19812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40879" y="5944936"/>
            <a:ext cx="5352343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26194" y="5939011"/>
            <a:ext cx="3997989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545" y="5791253"/>
            <a:ext cx="3685840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0006" y="5787739"/>
            <a:ext cx="3689301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95300" y="1481329"/>
            <a:ext cx="89154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7287618" y="6407944"/>
            <a:ext cx="208026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F947E63-CC46-4307-8401-5B7699F147C8}" type="datetimeFigureOut">
              <a:rPr lang="en-IN" smtClean="0"/>
              <a:t>09-08-2023</a:t>
            </a:fld>
            <a:endParaRPr lang="en-IN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745079" y="6407945"/>
            <a:ext cx="254657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IN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9367878" y="6407945"/>
            <a:ext cx="39624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CC01E8A8-92C9-4D1B-AFA1-4B4A169F0E6C}" type="slidenum">
              <a:rPr lang="en-IN" smtClean="0"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92760" y="476671"/>
            <a:ext cx="6696744" cy="1152129"/>
          </a:xfrm>
        </p:spPr>
        <p:txBody>
          <a:bodyPr>
            <a:normAutofit fontScale="62500" lnSpcReduction="20000"/>
          </a:bodyPr>
          <a:lstStyle/>
          <a:p>
            <a:r>
              <a:rPr lang="en-IN" sz="660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Department of Housing For All, Haryana </a:t>
            </a:r>
            <a:r>
              <a:rPr lang="en-IN" sz="66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State</a:t>
            </a:r>
          </a:p>
        </p:txBody>
      </p:sp>
      <p:pic>
        <p:nvPicPr>
          <p:cNvPr id="2050" name="Picture 2" descr="C:\Users\91857\OneDrive\Pictures\Saved Pictures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76" y="1988840"/>
            <a:ext cx="8352928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2480" y="188639"/>
            <a:ext cx="3240360" cy="172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0535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560512" y="310424"/>
            <a:ext cx="8712968" cy="7207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12700" rIns="0" bIns="0" rtlCol="0">
            <a:spAutoFit/>
          </a:bodyPr>
          <a:lstStyle>
            <a:lvl1pPr algn="ctr" defTabSz="957816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/>
            <a:r>
              <a:rPr lang="en-IN" dirty="0" err="1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Griha</a:t>
            </a:r>
            <a:r>
              <a:rPr lang="en-IN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IN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Parvesh</a:t>
            </a:r>
            <a:r>
              <a:rPr lang="en-IN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 Activity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520" y="1484784"/>
            <a:ext cx="8712968" cy="514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8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IN" dirty="0" smtClean="0"/>
              <a:t>CONVERGENCE STATUS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7479642"/>
              </p:ext>
            </p:extLst>
          </p:nvPr>
        </p:nvGraphicFramePr>
        <p:xfrm>
          <a:off x="560512" y="2132856"/>
          <a:ext cx="8850188" cy="22298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3324"/>
                <a:gridCol w="1302940"/>
                <a:gridCol w="1224136"/>
                <a:gridCol w="1152128"/>
                <a:gridCol w="1296144"/>
                <a:gridCol w="1274427"/>
                <a:gridCol w="1527089"/>
              </a:tblGrid>
              <a:tr h="115212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Sanctioned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Completed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Toilet Constructed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Electricity Connection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LPG Connection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Water Connection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SHG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ctr"/>
                </a:tc>
              </a:tr>
              <a:tr h="1077686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29440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26309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24383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24796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24109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22876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2103</a:t>
                      </a:r>
                    </a:p>
                  </a:txBody>
                  <a:tcPr marL="4763" marR="4763" marT="4763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290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IN" dirty="0" err="1" smtClean="0"/>
              <a:t>AADHAR</a:t>
            </a:r>
            <a:r>
              <a:rPr lang="en-IN" dirty="0" smtClean="0"/>
              <a:t> SEEDED STATUS</a:t>
            </a:r>
            <a:endParaRPr lang="en-IN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305823"/>
              </p:ext>
            </p:extLst>
          </p:nvPr>
        </p:nvGraphicFramePr>
        <p:xfrm>
          <a:off x="495300" y="1916831"/>
          <a:ext cx="8922196" cy="19131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21596"/>
                <a:gridCol w="5400600"/>
              </a:tblGrid>
              <a:tr h="835496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State</a:t>
                      </a:r>
                      <a:r>
                        <a:rPr lang="en-IN" sz="24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</a:t>
                      </a:r>
                      <a:endParaRPr lang="en-IN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Payment done</a:t>
                      </a:r>
                    </a:p>
                  </a:txBody>
                  <a:tcPr marL="9525" marR="9525" marT="9525" marB="0" anchor="ctr"/>
                </a:tc>
              </a:tr>
              <a:tr h="1077686"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Haryana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7697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051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596267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IN" sz="6900" dirty="0" smtClean="0"/>
              <a:t>Social Media Activities</a:t>
            </a:r>
            <a:endParaRPr lang="en-IN" sz="6900" dirty="0"/>
          </a:p>
        </p:txBody>
      </p:sp>
    </p:spTree>
    <p:extLst>
      <p:ext uri="{BB962C8B-B14F-4D97-AF65-F5344CB8AC3E}">
        <p14:creationId xmlns:p14="http://schemas.microsoft.com/office/powerpoint/2010/main" val="329464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23" y="476672"/>
            <a:ext cx="8424936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4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06" y="476672"/>
            <a:ext cx="8736970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3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47" y="260648"/>
            <a:ext cx="7977507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2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0" y="476673"/>
            <a:ext cx="8580953" cy="559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0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88" y="404665"/>
            <a:ext cx="7791425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3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41" y="620688"/>
            <a:ext cx="8424936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7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sz="3600" spc="-5" dirty="0" smtClean="0">
                <a:latin typeface="Tahoma"/>
                <a:cs typeface="Tahoma"/>
              </a:rPr>
              <a:t>To </a:t>
            </a:r>
            <a:r>
              <a:rPr lang="en-US" sz="3600" spc="555" dirty="0" smtClean="0">
                <a:latin typeface="Tahoma"/>
                <a:cs typeface="Tahoma"/>
              </a:rPr>
              <a:t>achieve </a:t>
            </a:r>
            <a:r>
              <a:rPr lang="en-US" sz="3600" spc="555" dirty="0" smtClean="0">
                <a:latin typeface="Tahoma"/>
                <a:cs typeface="Tahoma"/>
              </a:rPr>
              <a:t>the vision of </a:t>
            </a:r>
            <a:r>
              <a:rPr lang="en-US" sz="3600" spc="555" dirty="0" err="1" smtClean="0">
                <a:latin typeface="Tahoma"/>
                <a:cs typeface="Tahoma"/>
              </a:rPr>
              <a:t>Hon’ble</a:t>
            </a:r>
            <a:r>
              <a:rPr lang="en-US" sz="3600" spc="555" dirty="0" smtClean="0">
                <a:latin typeface="Tahoma"/>
                <a:cs typeface="Tahoma"/>
              </a:rPr>
              <a:t> Prime Ministry, </a:t>
            </a:r>
            <a:r>
              <a:rPr lang="en-US" sz="3600" spc="-5" dirty="0" smtClean="0">
                <a:latin typeface="Tahoma"/>
                <a:cs typeface="Tahoma"/>
              </a:rPr>
              <a:t>State</a:t>
            </a:r>
            <a:r>
              <a:rPr lang="en-US" sz="3600" spc="555" dirty="0" smtClean="0">
                <a:latin typeface="Tahoma"/>
                <a:cs typeface="Tahoma"/>
              </a:rPr>
              <a:t> </a:t>
            </a:r>
            <a:r>
              <a:rPr lang="en-US" sz="3600" spc="-5" dirty="0" smtClean="0">
                <a:latin typeface="Tahoma"/>
                <a:cs typeface="Tahoma"/>
              </a:rPr>
              <a:t>Government</a:t>
            </a:r>
            <a:r>
              <a:rPr lang="en-US" sz="3600" spc="555" dirty="0" smtClean="0">
                <a:latin typeface="Tahoma"/>
                <a:cs typeface="Tahoma"/>
              </a:rPr>
              <a:t> </a:t>
            </a:r>
            <a:r>
              <a:rPr lang="en-US" sz="3600" spc="-5" dirty="0" smtClean="0">
                <a:latin typeface="Tahoma"/>
                <a:cs typeface="Tahoma"/>
              </a:rPr>
              <a:t>has</a:t>
            </a:r>
            <a:r>
              <a:rPr lang="en-US" sz="3600" spc="555" dirty="0" smtClean="0">
                <a:latin typeface="Tahoma"/>
                <a:cs typeface="Tahoma"/>
              </a:rPr>
              <a:t> </a:t>
            </a:r>
            <a:r>
              <a:rPr lang="en-US" sz="3600" spc="-5" dirty="0" smtClean="0">
                <a:latin typeface="Tahoma"/>
                <a:cs typeface="Tahoma"/>
              </a:rPr>
              <a:t>created</a:t>
            </a:r>
            <a:r>
              <a:rPr lang="en-US" sz="3600" spc="555" dirty="0" smtClean="0">
                <a:latin typeface="Tahoma"/>
                <a:cs typeface="Tahoma"/>
              </a:rPr>
              <a:t> </a:t>
            </a:r>
            <a:r>
              <a:rPr lang="en-US" sz="3600" dirty="0" smtClean="0">
                <a:latin typeface="Tahoma"/>
                <a:cs typeface="Tahoma"/>
              </a:rPr>
              <a:t>a</a:t>
            </a:r>
            <a:r>
              <a:rPr lang="en-US" sz="3600" spc="550" dirty="0" smtClean="0">
                <a:latin typeface="Tahoma"/>
                <a:cs typeface="Tahoma"/>
              </a:rPr>
              <a:t> </a:t>
            </a:r>
            <a:r>
              <a:rPr lang="en-US" sz="3600" spc="-5" dirty="0" smtClean="0">
                <a:latin typeface="Tahoma"/>
                <a:cs typeface="Tahoma"/>
              </a:rPr>
              <a:t>new department, Department of Housing For </a:t>
            </a:r>
            <a:r>
              <a:rPr lang="en-US" sz="3600" spc="-5" dirty="0">
                <a:latin typeface="Tahoma"/>
                <a:cs typeface="Tahoma"/>
              </a:rPr>
              <a:t>All as </a:t>
            </a:r>
            <a:r>
              <a:rPr lang="en-US" sz="3600" dirty="0">
                <a:latin typeface="Tahoma"/>
                <a:cs typeface="Tahoma"/>
              </a:rPr>
              <a:t>a </a:t>
            </a:r>
            <a:r>
              <a:rPr lang="en-US" sz="3600" spc="-5" dirty="0">
                <a:latin typeface="Tahoma"/>
                <a:cs typeface="Tahoma"/>
              </a:rPr>
              <a:t>nodal agency for the housing need for the </a:t>
            </a:r>
            <a:r>
              <a:rPr lang="en-US" sz="3600" dirty="0">
                <a:latin typeface="Tahoma"/>
                <a:cs typeface="Tahoma"/>
              </a:rPr>
              <a:t> </a:t>
            </a:r>
            <a:r>
              <a:rPr lang="en-US" sz="3600" spc="-5" dirty="0">
                <a:latin typeface="Tahoma"/>
                <a:cs typeface="Tahoma"/>
              </a:rPr>
              <a:t>Urban</a:t>
            </a:r>
            <a:r>
              <a:rPr lang="en-US" sz="3600" spc="550" dirty="0">
                <a:latin typeface="Tahoma"/>
                <a:cs typeface="Tahoma"/>
              </a:rPr>
              <a:t> </a:t>
            </a:r>
            <a:r>
              <a:rPr lang="en-US" sz="3600" spc="-5" dirty="0">
                <a:latin typeface="Tahoma"/>
                <a:cs typeface="Tahoma"/>
              </a:rPr>
              <a:t>and</a:t>
            </a:r>
            <a:r>
              <a:rPr lang="en-US" sz="3600" spc="555" dirty="0">
                <a:latin typeface="Tahoma"/>
                <a:cs typeface="Tahoma"/>
              </a:rPr>
              <a:t> </a:t>
            </a:r>
            <a:r>
              <a:rPr lang="en-US" sz="3600" spc="-5" dirty="0">
                <a:latin typeface="Tahoma"/>
                <a:cs typeface="Tahoma"/>
              </a:rPr>
              <a:t>Rural</a:t>
            </a:r>
            <a:r>
              <a:rPr lang="en-US" sz="3600" spc="555" dirty="0">
                <a:latin typeface="Tahoma"/>
                <a:cs typeface="Tahoma"/>
              </a:rPr>
              <a:t> </a:t>
            </a:r>
            <a:r>
              <a:rPr lang="en-US" sz="3600" spc="-5" dirty="0">
                <a:latin typeface="Tahoma"/>
                <a:cs typeface="Tahoma"/>
              </a:rPr>
              <a:t>areas </a:t>
            </a:r>
            <a:r>
              <a:rPr lang="en-US" sz="3600" spc="-5" dirty="0" err="1" smtClean="0">
                <a:latin typeface="Tahoma"/>
                <a:cs typeface="Tahoma"/>
              </a:rPr>
              <a:t>w.e.f</a:t>
            </a:r>
            <a:r>
              <a:rPr lang="en-US" sz="3600" spc="-5" dirty="0" smtClean="0">
                <a:latin typeface="Tahoma"/>
                <a:cs typeface="Tahoma"/>
              </a:rPr>
              <a:t> 15.12.2020</a:t>
            </a:r>
            <a:endParaRPr lang="en-I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en-IN" dirty="0" smtClean="0"/>
              <a:t>About us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8669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24" y="620688"/>
            <a:ext cx="8736970" cy="56588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7295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spcBef>
                <a:spcPct val="20000"/>
              </a:spcBef>
            </a:pPr>
            <a:r>
              <a:rPr lang="en-IN" sz="8400" dirty="0">
                <a:solidFill>
                  <a:schemeClr val="accent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65672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0000412"/>
              </p:ext>
            </p:extLst>
          </p:nvPr>
        </p:nvGraphicFramePr>
        <p:xfrm>
          <a:off x="968933" y="1700808"/>
          <a:ext cx="6792379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Packager Shell Object" showAsIcon="1" r:id="rId3" imgW="3290400" imgH="532800" progId="Package">
                  <p:embed/>
                </p:oleObj>
              </mc:Choice>
              <mc:Fallback>
                <p:oleObj name="Packager Shell Object" showAsIcon="1" r:id="rId3" imgW="3290400" imgH="532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8933" y="1700808"/>
                        <a:ext cx="6792379" cy="10801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992560" y="692696"/>
            <a:ext cx="4320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lang="en-IN" sz="3600" spc="-5" dirty="0" smtClean="0">
                <a:solidFill>
                  <a:srgbClr val="0070C0"/>
                </a:solidFill>
                <a:latin typeface="Tahoma"/>
                <a:cs typeface="Tahoma"/>
              </a:rPr>
              <a:t>Videos </a:t>
            </a:r>
            <a:endParaRPr lang="en-IN" sz="3600" dirty="0">
              <a:solidFill>
                <a:srgbClr val="0070C0"/>
              </a:solidFill>
              <a:latin typeface="Tahoma"/>
              <a:cs typeface="Tahoma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9019889"/>
              </p:ext>
            </p:extLst>
          </p:nvPr>
        </p:nvGraphicFramePr>
        <p:xfrm>
          <a:off x="776536" y="3212976"/>
          <a:ext cx="7488832" cy="1073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Packager Shell Object" showAsIcon="1" r:id="rId5" imgW="3310200" imgH="532800" progId="Package">
                  <p:embed/>
                </p:oleObj>
              </mc:Choice>
              <mc:Fallback>
                <p:oleObj name="Packager Shell Object" showAsIcon="1" r:id="rId5" imgW="3310200" imgH="532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76536" y="3212976"/>
                        <a:ext cx="7488832" cy="10732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5075229"/>
              </p:ext>
            </p:extLst>
          </p:nvPr>
        </p:nvGraphicFramePr>
        <p:xfrm>
          <a:off x="1424608" y="4797152"/>
          <a:ext cx="6308998" cy="1170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Packager Shell Object" showAsIcon="1" r:id="rId7" imgW="3161880" imgH="532800" progId="Package">
                  <p:embed/>
                </p:oleObj>
              </mc:Choice>
              <mc:Fallback>
                <p:oleObj name="Packager Shell Object" showAsIcon="1" r:id="rId7" imgW="3161880" imgH="532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4608" y="4797152"/>
                        <a:ext cx="6308998" cy="1170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4214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952660"/>
              </p:ext>
            </p:extLst>
          </p:nvPr>
        </p:nvGraphicFramePr>
        <p:xfrm>
          <a:off x="488504" y="1700808"/>
          <a:ext cx="8856984" cy="36093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92488"/>
                <a:gridCol w="4464496"/>
              </a:tblGrid>
              <a:tr h="504056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200" b="0" dirty="0">
                          <a:solidFill>
                            <a:schemeClr val="tx1"/>
                          </a:solidFill>
                          <a:effectLst/>
                        </a:rPr>
                        <a:t>Financial Assistance</a:t>
                      </a:r>
                      <a:endParaRPr lang="en-IN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200" b="0" dirty="0">
                          <a:solidFill>
                            <a:schemeClr val="tx1"/>
                          </a:solidFill>
                          <a:effectLst/>
                        </a:rPr>
                        <a:t>Rs.1.20 Lakhs</a:t>
                      </a:r>
                      <a:endParaRPr lang="en-IN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845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600" b="1" dirty="0" err="1">
                          <a:solidFill>
                            <a:schemeClr val="tx1"/>
                          </a:solidFill>
                          <a:effectLst/>
                        </a:rPr>
                        <a:t>Rs</a:t>
                      </a:r>
                      <a:r>
                        <a:rPr lang="en-IN" sz="1600" b="1" dirty="0">
                          <a:solidFill>
                            <a:schemeClr val="tx1"/>
                          </a:solidFill>
                          <a:effectLst/>
                        </a:rPr>
                        <a:t>. 0.18 lakhs Top up </a:t>
                      </a:r>
                      <a:r>
                        <a:rPr lang="en-IN" sz="1600" b="1" dirty="0" smtClean="0">
                          <a:solidFill>
                            <a:schemeClr val="tx1"/>
                          </a:solidFill>
                          <a:effectLst/>
                        </a:rPr>
                        <a:t>amount (in addition to State Share)</a:t>
                      </a:r>
                      <a:endParaRPr lang="en-IN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858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IN" sz="1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014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200" b="0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en-IN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200" b="0">
                          <a:solidFill>
                            <a:schemeClr val="tx1"/>
                          </a:solidFill>
                          <a:effectLst/>
                        </a:rPr>
                        <a:t>Rs.1.38 lakhs</a:t>
                      </a:r>
                      <a:endParaRPr lang="en-IN" sz="1100" b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662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200" b="0" dirty="0">
                          <a:solidFill>
                            <a:schemeClr val="tx1"/>
                          </a:solidFill>
                          <a:effectLst/>
                        </a:rPr>
                        <a:t>Construction of toilet</a:t>
                      </a:r>
                      <a:endParaRPr lang="en-IN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200" b="0" dirty="0">
                          <a:solidFill>
                            <a:schemeClr val="tx1"/>
                          </a:solidFill>
                          <a:effectLst/>
                        </a:rPr>
                        <a:t>Rs.0.12 lakh for construction of toilet under </a:t>
                      </a:r>
                      <a:r>
                        <a:rPr lang="en-IN" sz="1200" b="0" dirty="0" err="1">
                          <a:solidFill>
                            <a:schemeClr val="tx1"/>
                          </a:solidFill>
                          <a:effectLst/>
                        </a:rPr>
                        <a:t>SBM</a:t>
                      </a:r>
                      <a:endParaRPr lang="en-IN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8582">
                <a:tc>
                  <a:txBody>
                    <a:bodyPr/>
                    <a:lstStyle/>
                    <a:p>
                      <a:pPr algn="l"/>
                      <a:endParaRPr lang="en-IN" sz="1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endParaRPr lang="en-IN" sz="10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932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200" b="0" dirty="0">
                          <a:solidFill>
                            <a:schemeClr val="tx1"/>
                          </a:solidFill>
                          <a:effectLst/>
                        </a:rPr>
                        <a:t>Additional Assistance </a:t>
                      </a:r>
                      <a:endParaRPr lang="en-IN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200" b="0" dirty="0">
                          <a:solidFill>
                            <a:schemeClr val="tx1"/>
                          </a:solidFill>
                          <a:effectLst/>
                        </a:rPr>
                        <a:t>Rs.0.29 lakhs (90 unskilled man-days wages under </a:t>
                      </a:r>
                      <a:r>
                        <a:rPr lang="en-IN" sz="1200" b="0" dirty="0" err="1">
                          <a:solidFill>
                            <a:schemeClr val="tx1"/>
                          </a:solidFill>
                          <a:effectLst/>
                        </a:rPr>
                        <a:t>MGNREG</a:t>
                      </a:r>
                      <a:r>
                        <a:rPr lang="en-IN" sz="1200" b="0" dirty="0">
                          <a:solidFill>
                            <a:schemeClr val="tx1"/>
                          </a:solidFill>
                          <a:effectLst/>
                        </a:rPr>
                        <a:t> Scheme to job card holder)</a:t>
                      </a:r>
                      <a:endParaRPr lang="en-IN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66299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200" b="0" dirty="0">
                          <a:solidFill>
                            <a:schemeClr val="tx1"/>
                          </a:solidFill>
                          <a:effectLst/>
                        </a:rPr>
                        <a:t>The beneficiaries may (optional) also avail a bank loan </a:t>
                      </a:r>
                      <a:r>
                        <a:rPr lang="en-IN" sz="1200" b="0" dirty="0" err="1">
                          <a:solidFill>
                            <a:schemeClr val="tx1"/>
                          </a:solidFill>
                          <a:effectLst/>
                        </a:rPr>
                        <a:t>uptoRs</a:t>
                      </a:r>
                      <a:r>
                        <a:rPr lang="en-IN" sz="1200" b="0" dirty="0">
                          <a:solidFill>
                            <a:schemeClr val="tx1"/>
                          </a:solidFill>
                          <a:effectLst/>
                        </a:rPr>
                        <a:t>. 70,000/-</a:t>
                      </a:r>
                      <a:endParaRPr lang="en-IN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8504" y="188640"/>
            <a:ext cx="8915400" cy="122413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Assistance to </a:t>
            </a:r>
            <a:r>
              <a:rPr lang="en-US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Beneficiaries</a:t>
            </a:r>
            <a:r>
              <a:rPr lang="en-US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</a:br>
            <a:endParaRPr lang="en-IN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343150" y="2596376"/>
            <a:ext cx="18473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0238" algn="l"/>
              </a:tabLst>
            </a:pPr>
            <a:r>
              <a:rPr kumimoji="0" lang="en-US" sz="1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/>
            </a:r>
            <a:br>
              <a:rPr kumimoji="0" lang="en-US" sz="1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</a:b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940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7017428"/>
              </p:ext>
            </p:extLst>
          </p:nvPr>
        </p:nvGraphicFramePr>
        <p:xfrm>
          <a:off x="506508" y="1484787"/>
          <a:ext cx="8892989" cy="38884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4978"/>
                <a:gridCol w="1365282"/>
                <a:gridCol w="1482165"/>
                <a:gridCol w="1326147"/>
                <a:gridCol w="1794200"/>
                <a:gridCol w="1950217"/>
              </a:tblGrid>
              <a:tr h="4924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dirty="0">
                          <a:effectLst/>
                        </a:rPr>
                        <a:t> </a:t>
                      </a:r>
                      <a:endParaRPr lang="en-IN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dirty="0">
                          <a:effectLst/>
                        </a:rPr>
                        <a:t>Year</a:t>
                      </a:r>
                      <a:endParaRPr lang="en-IN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dirty="0">
                          <a:effectLst/>
                        </a:rPr>
                        <a:t>Targets</a:t>
                      </a:r>
                      <a:endParaRPr lang="en-IN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dirty="0">
                          <a:effectLst/>
                        </a:rPr>
                        <a:t>Houses Sanctioned</a:t>
                      </a:r>
                      <a:endParaRPr lang="en-IN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>
                          <a:effectLst/>
                        </a:rPr>
                        <a:t>Houses completed</a:t>
                      </a:r>
                      <a:endParaRPr lang="en-IN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>
                          <a:effectLst/>
                        </a:rPr>
                        <a:t>Incomplete houses</a:t>
                      </a:r>
                      <a:endParaRPr lang="en-IN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/>
                </a:tc>
              </a:tr>
              <a:tr h="30062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>
                          <a:effectLst/>
                        </a:rPr>
                        <a:t>1</a:t>
                      </a:r>
                      <a:r>
                        <a:rPr lang="en-IN" sz="1400" baseline="30000">
                          <a:effectLst/>
                        </a:rPr>
                        <a:t>st</a:t>
                      </a:r>
                      <a:r>
                        <a:rPr lang="en-IN" sz="1400">
                          <a:effectLst/>
                        </a:rPr>
                        <a:t> phase</a:t>
                      </a:r>
                      <a:endParaRPr lang="en-IN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dirty="0">
                          <a:effectLst/>
                        </a:rPr>
                        <a:t>2016-17</a:t>
                      </a:r>
                      <a:endParaRPr lang="en-IN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dirty="0" smtClean="0">
                          <a:effectLst/>
                        </a:rPr>
                        <a:t>11668</a:t>
                      </a:r>
                      <a:endParaRPr lang="en-IN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dirty="0">
                          <a:effectLst/>
                        </a:rPr>
                        <a:t>11668</a:t>
                      </a:r>
                      <a:endParaRPr lang="en-IN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dirty="0" smtClean="0">
                          <a:effectLst/>
                        </a:rPr>
                        <a:t>11573</a:t>
                      </a:r>
                      <a:endParaRPr lang="en-IN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95</a:t>
                      </a:r>
                      <a:endParaRPr lang="en-IN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/>
                </a:tc>
              </a:tr>
              <a:tr h="30062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>
                          <a:effectLst/>
                        </a:rPr>
                        <a:t>2017-18</a:t>
                      </a:r>
                      <a:endParaRPr lang="en-IN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dirty="0" smtClean="0">
                          <a:effectLst/>
                        </a:rPr>
                        <a:t>9298</a:t>
                      </a:r>
                      <a:endParaRPr lang="en-IN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dirty="0" smtClean="0">
                          <a:effectLst/>
                        </a:rPr>
                        <a:t>9298</a:t>
                      </a:r>
                      <a:endParaRPr lang="en-IN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dirty="0" smtClean="0">
                          <a:effectLst/>
                        </a:rPr>
                        <a:t>9219</a:t>
                      </a:r>
                      <a:endParaRPr lang="en-IN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79</a:t>
                      </a:r>
                      <a:endParaRPr lang="en-IN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/>
                </a:tc>
              </a:tr>
              <a:tr h="300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>
                          <a:effectLst/>
                        </a:rPr>
                        <a:t> </a:t>
                      </a:r>
                      <a:endParaRPr lang="en-IN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>
                          <a:effectLst/>
                        </a:rPr>
                        <a:t>Total</a:t>
                      </a:r>
                      <a:endParaRPr lang="en-IN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20966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20966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20792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174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</a:tr>
              <a:tr h="4618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>
                          <a:effectLst/>
                        </a:rPr>
                        <a:t> </a:t>
                      </a:r>
                      <a:endParaRPr lang="en-IN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>
                          <a:effectLst/>
                        </a:rPr>
                        <a:t>2020-21</a:t>
                      </a:r>
                      <a:endParaRPr lang="en-IN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701</a:t>
                      </a: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701</a:t>
                      </a: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578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123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</a:tr>
              <a:tr h="300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>
                          <a:effectLst/>
                        </a:rPr>
                        <a:t>A</a:t>
                      </a:r>
                      <a:endParaRPr lang="en-IN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>
                          <a:effectLst/>
                        </a:rPr>
                        <a:t>Total</a:t>
                      </a:r>
                      <a:endParaRPr lang="en-IN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21667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21667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21370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297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</a:tr>
              <a:tr h="300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>
                          <a:effectLst/>
                        </a:rPr>
                        <a:t>2</a:t>
                      </a:r>
                      <a:r>
                        <a:rPr lang="en-IN" sz="1400" baseline="30000">
                          <a:effectLst/>
                        </a:rPr>
                        <a:t>nd</a:t>
                      </a:r>
                      <a:r>
                        <a:rPr lang="en-IN" sz="1400">
                          <a:effectLst/>
                        </a:rPr>
                        <a:t> Phase</a:t>
                      </a:r>
                      <a:endParaRPr lang="en-IN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dirty="0">
                          <a:effectLst/>
                        </a:rPr>
                        <a:t>2021-22</a:t>
                      </a:r>
                      <a:endParaRPr lang="en-IN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7773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7773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4939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2834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</a:tr>
              <a:tr h="4917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>
                          <a:effectLst/>
                        </a:rPr>
                        <a:t>B</a:t>
                      </a:r>
                      <a:endParaRPr lang="en-IN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>
                          <a:effectLst/>
                        </a:rPr>
                        <a:t>Total</a:t>
                      </a:r>
                      <a:endParaRPr lang="en-IN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7773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7773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4939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2834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</a:tr>
              <a:tr h="9392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>
                          <a:effectLst/>
                        </a:rPr>
                        <a:t> </a:t>
                      </a:r>
                      <a:endParaRPr lang="en-IN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>
                          <a:effectLst/>
                        </a:rPr>
                        <a:t>Grand Total (A+B)</a:t>
                      </a:r>
                      <a:endParaRPr lang="en-IN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29440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29440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(100%)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26309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(89.36%)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3131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4295" marR="74295" marT="0" marB="0" anchor="ctr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922114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IN" dirty="0" smtClean="0"/>
              <a:t>ACHIEVEMENTS</a:t>
            </a:r>
            <a:endParaRPr lang="en-IN" dirty="0"/>
          </a:p>
        </p:txBody>
      </p:sp>
      <p:sp>
        <p:nvSpPr>
          <p:cNvPr id="6" name="TextBox 5"/>
          <p:cNvSpPr txBox="1"/>
          <p:nvPr/>
        </p:nvSpPr>
        <p:spPr>
          <a:xfrm>
            <a:off x="560512" y="5661248"/>
            <a:ext cx="8856984" cy="6771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dirty="0" smtClean="0"/>
              <a:t>All the houses except the beneficiaries who died /left the village without legal heir will be completed by 30.09.2023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219668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0652" y="737418"/>
            <a:ext cx="4452348" cy="5024809"/>
          </a:xfrm>
          <a:prstGeom prst="rect">
            <a:avLst/>
          </a:prstGeom>
        </p:spPr>
      </p:pic>
      <p:pic>
        <p:nvPicPr>
          <p:cNvPr id="3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97016" y="708448"/>
            <a:ext cx="4392488" cy="5082751"/>
          </a:xfrm>
          <a:prstGeom prst="rect">
            <a:avLst/>
          </a:prstGeom>
        </p:spPr>
      </p:pic>
      <p:sp>
        <p:nvSpPr>
          <p:cNvPr id="4" name="object 6"/>
          <p:cNvSpPr txBox="1"/>
          <p:nvPr/>
        </p:nvSpPr>
        <p:spPr>
          <a:xfrm>
            <a:off x="2760114" y="260648"/>
            <a:ext cx="4533146" cy="3853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lang="en-IN" sz="2400" spc="-5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ahoma"/>
                <a:cs typeface="Tahoma"/>
              </a:rPr>
              <a:t>        </a:t>
            </a:r>
            <a:r>
              <a:rPr sz="2400" spc="-5" dirty="0" smtClean="0">
                <a:solidFill>
                  <a:srgbClr val="0070C0"/>
                </a:solidFill>
                <a:latin typeface="Tahoma"/>
                <a:cs typeface="Tahoma"/>
              </a:rPr>
              <a:t>Awaas</a:t>
            </a:r>
            <a:r>
              <a:rPr sz="2400" spc="-30" dirty="0" smtClean="0">
                <a:solidFill>
                  <a:srgbClr val="0070C0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0070C0"/>
                </a:solidFill>
                <a:latin typeface="Tahoma"/>
                <a:cs typeface="Tahoma"/>
              </a:rPr>
              <a:t>Plus</a:t>
            </a:r>
            <a:r>
              <a:rPr sz="2400" spc="-30" dirty="0">
                <a:solidFill>
                  <a:srgbClr val="0070C0"/>
                </a:solidFill>
                <a:latin typeface="Tahoma"/>
                <a:cs typeface="Tahoma"/>
              </a:rPr>
              <a:t> </a:t>
            </a:r>
            <a:r>
              <a:rPr lang="en-US" sz="2400" spc="-5" dirty="0" smtClean="0">
                <a:solidFill>
                  <a:srgbClr val="0070C0"/>
                </a:solidFill>
                <a:latin typeface="Tahoma"/>
                <a:cs typeface="Tahoma"/>
              </a:rPr>
              <a:t>Success Stories</a:t>
            </a:r>
            <a:endParaRPr sz="2400" dirty="0">
              <a:solidFill>
                <a:srgbClr val="0070C0"/>
              </a:solidFill>
              <a:latin typeface="Tahoma"/>
              <a:cs typeface="Tahoma"/>
            </a:endParaRPr>
          </a:p>
        </p:txBody>
      </p:sp>
      <p:sp>
        <p:nvSpPr>
          <p:cNvPr id="5" name="object 7"/>
          <p:cNvSpPr txBox="1"/>
          <p:nvPr/>
        </p:nvSpPr>
        <p:spPr>
          <a:xfrm>
            <a:off x="1610046" y="6173246"/>
            <a:ext cx="2300137" cy="2000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spc="-5" dirty="0">
                <a:solidFill>
                  <a:srgbClr val="FF0000"/>
                </a:solidFill>
                <a:latin typeface="Tahoma"/>
                <a:cs typeface="Tahoma"/>
              </a:rPr>
              <a:t>1-Ramniwas</a:t>
            </a:r>
            <a:r>
              <a:rPr sz="1200" spc="-3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0000"/>
                </a:solidFill>
                <a:latin typeface="Tahoma"/>
                <a:cs typeface="Tahoma"/>
              </a:rPr>
              <a:t>s/o</a:t>
            </a:r>
            <a:r>
              <a:rPr sz="1200" spc="-3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0000"/>
                </a:solidFill>
                <a:latin typeface="Tahoma"/>
                <a:cs typeface="Tahoma"/>
              </a:rPr>
              <a:t>Sh.</a:t>
            </a:r>
            <a:r>
              <a:rPr sz="1200" spc="-3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0000"/>
                </a:solidFill>
                <a:latin typeface="Tahoma"/>
                <a:cs typeface="Tahoma"/>
              </a:rPr>
              <a:t>Banwari</a:t>
            </a:r>
            <a:endParaRPr sz="1200" dirty="0">
              <a:latin typeface="Tahoma"/>
              <a:cs typeface="Tahoma"/>
            </a:endParaRPr>
          </a:p>
        </p:txBody>
      </p:sp>
      <p:sp>
        <p:nvSpPr>
          <p:cNvPr id="6" name="object 8"/>
          <p:cNvSpPr txBox="1"/>
          <p:nvPr/>
        </p:nvSpPr>
        <p:spPr>
          <a:xfrm>
            <a:off x="5724847" y="6173246"/>
            <a:ext cx="2131560" cy="2000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spc="-5" dirty="0">
                <a:solidFill>
                  <a:srgbClr val="FF0000"/>
                </a:solidFill>
                <a:latin typeface="Tahoma"/>
                <a:cs typeface="Tahoma"/>
              </a:rPr>
              <a:t>2-Satish</a:t>
            </a:r>
            <a:r>
              <a:rPr sz="1200" spc="-2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0000"/>
                </a:solidFill>
                <a:latin typeface="Tahoma"/>
                <a:cs typeface="Tahoma"/>
              </a:rPr>
              <a:t>S/o</a:t>
            </a:r>
            <a:r>
              <a:rPr sz="1200" spc="-2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0000"/>
                </a:solidFill>
                <a:latin typeface="Tahoma"/>
                <a:cs typeface="Tahoma"/>
              </a:rPr>
              <a:t>Sh.</a:t>
            </a:r>
            <a:r>
              <a:rPr sz="1200" spc="-2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0000"/>
                </a:solidFill>
                <a:latin typeface="Tahoma"/>
                <a:cs typeface="Tahoma"/>
              </a:rPr>
              <a:t>Zile</a:t>
            </a:r>
            <a:r>
              <a:rPr sz="1200" spc="-2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0000"/>
                </a:solidFill>
                <a:latin typeface="Tahoma"/>
                <a:cs typeface="Tahoma"/>
              </a:rPr>
              <a:t>Singh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7" name="object 9"/>
          <p:cNvSpPr txBox="1"/>
          <p:nvPr/>
        </p:nvSpPr>
        <p:spPr>
          <a:xfrm>
            <a:off x="1322920" y="6356125"/>
            <a:ext cx="3003665" cy="2000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spc="-5" dirty="0">
                <a:solidFill>
                  <a:srgbClr val="FF0000"/>
                </a:solidFill>
                <a:latin typeface="Tahoma"/>
                <a:cs typeface="Tahoma"/>
              </a:rPr>
              <a:t>GP</a:t>
            </a:r>
            <a:r>
              <a:rPr sz="1200" spc="-2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0000"/>
                </a:solidFill>
                <a:latin typeface="Tahoma"/>
                <a:cs typeface="Tahoma"/>
              </a:rPr>
              <a:t>Naraina,</a:t>
            </a:r>
            <a:r>
              <a:rPr sz="1200" spc="-2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0000"/>
                </a:solidFill>
                <a:latin typeface="Tahoma"/>
                <a:cs typeface="Tahoma"/>
              </a:rPr>
              <a:t>Tehsil</a:t>
            </a:r>
            <a:r>
              <a:rPr sz="1200" spc="-2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0000"/>
                </a:solidFill>
                <a:latin typeface="Tahoma"/>
                <a:cs typeface="Tahoma"/>
              </a:rPr>
              <a:t>Samalkha,</a:t>
            </a:r>
            <a:r>
              <a:rPr sz="1200" spc="-2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0000"/>
                </a:solidFill>
                <a:latin typeface="Tahoma"/>
                <a:cs typeface="Tahoma"/>
              </a:rPr>
              <a:t>Panipat</a:t>
            </a:r>
            <a:endParaRPr sz="1200" dirty="0">
              <a:latin typeface="Tahoma"/>
              <a:cs typeface="Tahoma"/>
            </a:endParaRPr>
          </a:p>
        </p:txBody>
      </p:sp>
      <p:sp>
        <p:nvSpPr>
          <p:cNvPr id="8" name="object 10"/>
          <p:cNvSpPr txBox="1"/>
          <p:nvPr/>
        </p:nvSpPr>
        <p:spPr>
          <a:xfrm>
            <a:off x="5437721" y="6356125"/>
            <a:ext cx="2804369" cy="2000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spc="-5" dirty="0">
                <a:solidFill>
                  <a:srgbClr val="FF0000"/>
                </a:solidFill>
                <a:latin typeface="Tahoma"/>
                <a:cs typeface="Tahoma"/>
              </a:rPr>
              <a:t>GP</a:t>
            </a:r>
            <a:r>
              <a:rPr sz="1200" spc="-3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0000"/>
                </a:solidFill>
                <a:latin typeface="Tahoma"/>
                <a:cs typeface="Tahoma"/>
              </a:rPr>
              <a:t>Kiwana,</a:t>
            </a:r>
            <a:r>
              <a:rPr sz="1200" spc="-3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0000"/>
                </a:solidFill>
                <a:latin typeface="Tahoma"/>
                <a:cs typeface="Tahoma"/>
              </a:rPr>
              <a:t>Tehsilamalkha,</a:t>
            </a:r>
            <a:r>
              <a:rPr sz="1200" spc="-3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0000"/>
                </a:solidFill>
                <a:latin typeface="Tahoma"/>
                <a:cs typeface="Tahoma"/>
              </a:rPr>
              <a:t>Panipat</a:t>
            </a:r>
            <a:endParaRPr sz="12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48240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0"/>
          <p:cNvSpPr txBox="1"/>
          <p:nvPr/>
        </p:nvSpPr>
        <p:spPr>
          <a:xfrm>
            <a:off x="5457056" y="595798"/>
            <a:ext cx="2808312" cy="305853"/>
          </a:xfrm>
          <a:prstGeom prst="rect">
            <a:avLst/>
          </a:prstGeom>
          <a:ln w="25399">
            <a:solidFill>
              <a:srgbClr val="000000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363855">
              <a:lnSpc>
                <a:spcPct val="100000"/>
              </a:lnSpc>
              <a:spcBef>
                <a:spcPts val="225"/>
              </a:spcBef>
            </a:pPr>
            <a:r>
              <a:rPr sz="1800" b="1" spc="-10" dirty="0">
                <a:solidFill>
                  <a:srgbClr val="0070C0"/>
                </a:solidFill>
                <a:latin typeface="Constantia"/>
                <a:cs typeface="Constantia"/>
              </a:rPr>
              <a:t>After</a:t>
            </a:r>
            <a:r>
              <a:rPr sz="1800" b="1" spc="-90" dirty="0">
                <a:solidFill>
                  <a:srgbClr val="0070C0"/>
                </a:solidFill>
                <a:latin typeface="Constantia"/>
                <a:cs typeface="Constantia"/>
              </a:rPr>
              <a:t> </a:t>
            </a:r>
            <a:r>
              <a:rPr sz="1800" b="1" spc="-10" dirty="0">
                <a:solidFill>
                  <a:srgbClr val="0070C0"/>
                </a:solidFill>
                <a:latin typeface="Constantia"/>
                <a:cs typeface="Constantia"/>
              </a:rPr>
              <a:t>Construction</a:t>
            </a:r>
            <a:endParaRPr sz="1800" dirty="0">
              <a:solidFill>
                <a:srgbClr val="0070C0"/>
              </a:solidFill>
              <a:latin typeface="Constantia"/>
              <a:cs typeface="Constantia"/>
            </a:endParaRPr>
          </a:p>
        </p:txBody>
      </p:sp>
      <p:pic>
        <p:nvPicPr>
          <p:cNvPr id="3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2560" y="1268760"/>
            <a:ext cx="4176464" cy="4968552"/>
          </a:xfrm>
          <a:prstGeom prst="rect">
            <a:avLst/>
          </a:prstGeom>
        </p:spPr>
      </p:pic>
      <p:pic>
        <p:nvPicPr>
          <p:cNvPr id="4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57056" y="1268760"/>
            <a:ext cx="4176464" cy="4897759"/>
          </a:xfrm>
          <a:prstGeom prst="rect">
            <a:avLst/>
          </a:prstGeom>
        </p:spPr>
      </p:pic>
      <p:sp>
        <p:nvSpPr>
          <p:cNvPr id="8" name="object 10"/>
          <p:cNvSpPr txBox="1"/>
          <p:nvPr/>
        </p:nvSpPr>
        <p:spPr>
          <a:xfrm>
            <a:off x="992560" y="602124"/>
            <a:ext cx="2880320" cy="305853"/>
          </a:xfrm>
          <a:prstGeom prst="rect">
            <a:avLst/>
          </a:prstGeom>
          <a:ln w="25399">
            <a:solidFill>
              <a:srgbClr val="000000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363855">
              <a:lnSpc>
                <a:spcPct val="100000"/>
              </a:lnSpc>
              <a:spcBef>
                <a:spcPts val="225"/>
              </a:spcBef>
            </a:pPr>
            <a:r>
              <a:rPr lang="en-IN" sz="1800" b="1" spc="-10" dirty="0" smtClean="0">
                <a:solidFill>
                  <a:srgbClr val="0070C0"/>
                </a:solidFill>
                <a:latin typeface="Constantia"/>
                <a:cs typeface="Constantia"/>
              </a:rPr>
              <a:t>Before</a:t>
            </a:r>
            <a:r>
              <a:rPr sz="1800" b="1" spc="-90" dirty="0" smtClean="0">
                <a:solidFill>
                  <a:srgbClr val="0070C0"/>
                </a:solidFill>
                <a:latin typeface="Constantia"/>
                <a:cs typeface="Constantia"/>
              </a:rPr>
              <a:t> </a:t>
            </a:r>
            <a:r>
              <a:rPr sz="1800" b="1" spc="-10" dirty="0">
                <a:solidFill>
                  <a:srgbClr val="0070C0"/>
                </a:solidFill>
                <a:latin typeface="Constantia"/>
                <a:cs typeface="Constantia"/>
              </a:rPr>
              <a:t>Construction</a:t>
            </a:r>
            <a:endParaRPr sz="1800" dirty="0">
              <a:solidFill>
                <a:srgbClr val="0070C0"/>
              </a:solidFill>
              <a:latin typeface="Constantia"/>
              <a:cs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89257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0844535"/>
              </p:ext>
            </p:extLst>
          </p:nvPr>
        </p:nvGraphicFramePr>
        <p:xfrm>
          <a:off x="506505" y="1355467"/>
          <a:ext cx="8814981" cy="53241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1572"/>
                <a:gridCol w="1448732"/>
                <a:gridCol w="1950217"/>
                <a:gridCol w="1794200"/>
                <a:gridCol w="2340260"/>
              </a:tblGrid>
              <a:tr h="507926">
                <a:tc gridSpan="5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2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Status </a:t>
                      </a:r>
                      <a:r>
                        <a:rPr lang="en-IN" sz="24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 Central share</a:t>
                      </a:r>
                      <a:r>
                        <a:rPr lang="en-IN" sz="2400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24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release </a:t>
                      </a:r>
                      <a:r>
                        <a:rPr lang="en-IN" sz="2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under </a:t>
                      </a:r>
                      <a:r>
                        <a:rPr lang="en-IN" sz="24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PMAY-G </a:t>
                      </a:r>
                      <a:endParaRPr lang="en-IN" sz="24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150485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Year</a:t>
                      </a:r>
                      <a:endParaRPr lang="en-IN" sz="14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Target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Funds to be Released by Government</a:t>
                      </a:r>
                      <a:r>
                        <a:rPr lang="en-IN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India    </a:t>
                      </a: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(in lakhs)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lang="en-IN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Funds </a:t>
                      </a: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Released  Government</a:t>
                      </a:r>
                      <a:r>
                        <a:rPr lang="en-IN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India</a:t>
                      </a: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(in lakhs)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IN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 on </a:t>
                      </a: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08.08.2023</a:t>
                      </a:r>
                      <a:r>
                        <a:rPr lang="en-IN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lang="en-IN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Balance to be </a:t>
                      </a: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released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Against the target</a:t>
                      </a:r>
                      <a:r>
                        <a:rPr lang="en-IN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(in lakhs)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</a:tr>
              <a:tr h="38843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2016-17</a:t>
                      </a:r>
                      <a:endParaRPr lang="en-IN" sz="14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11668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8400.96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6878.3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</a:tr>
              <a:tr h="38884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2017-18</a:t>
                      </a:r>
                      <a:endParaRPr lang="en-IN" sz="14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9298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6694.56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2308.3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</a:tr>
              <a:tr h="34079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2018-19</a:t>
                      </a:r>
                      <a:endParaRPr lang="en-IN" sz="14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2839.56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</a:tr>
              <a:tr h="36512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2019-20</a:t>
                      </a:r>
                      <a:endParaRPr lang="en-IN" sz="14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</a:tr>
              <a:tr h="36512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2020-12</a:t>
                      </a:r>
                      <a:endParaRPr lang="en-IN" sz="14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701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504.72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3455.28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</a:tr>
              <a:tr h="36512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2021-22</a:t>
                      </a:r>
                      <a:endParaRPr lang="en-IN" sz="14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7773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5596.56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</a:tr>
              <a:tr h="36512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2022-23</a:t>
                      </a:r>
                      <a:endParaRPr lang="en-IN" sz="14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4421.52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</a:tr>
              <a:tr h="41736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2023-24</a:t>
                      </a:r>
                      <a:endParaRPr lang="en-IN" sz="14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IN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</a:tr>
              <a:tr h="17586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4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endParaRPr lang="en-IN" sz="14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29440</a:t>
                      </a:r>
                      <a:endParaRPr lang="en-IN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21196.80</a:t>
                      </a:r>
                      <a:endParaRPr lang="en-IN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19902.96</a:t>
                      </a:r>
                      <a:endParaRPr lang="en-IN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en-IN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1293.84</a:t>
                      </a:r>
                      <a:endParaRPr lang="en-IN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92211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4600" dirty="0"/>
              <a:t>FINANCIAL PROGRESS</a:t>
            </a:r>
            <a:r>
              <a:rPr lang="en-IN" sz="4600" dirty="0"/>
              <a:t/>
            </a:r>
            <a:br>
              <a:rPr lang="en-IN" sz="4600" dirty="0"/>
            </a:br>
            <a:endParaRPr lang="en-IN" sz="4600" dirty="0"/>
          </a:p>
        </p:txBody>
      </p:sp>
    </p:spTree>
    <p:extLst>
      <p:ext uri="{BB962C8B-B14F-4D97-AF65-F5344CB8AC3E}">
        <p14:creationId xmlns:p14="http://schemas.microsoft.com/office/powerpoint/2010/main" val="21056146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1"/>
            <a:ext cx="8915400" cy="4781128"/>
          </a:xfrm>
        </p:spPr>
        <p:txBody>
          <a:bodyPr>
            <a:normAutofit/>
          </a:bodyPr>
          <a:lstStyle/>
          <a:p>
            <a:pPr marL="457200" indent="-457200" algn="just">
              <a:lnSpc>
                <a:spcPct val="115000"/>
              </a:lnSpc>
              <a:tabLst>
                <a:tab pos="660494" algn="l"/>
              </a:tabLst>
            </a:pPr>
            <a:r>
              <a:rPr lang="en-US" sz="2900" dirty="0"/>
              <a:t>The State Govt. has released </a:t>
            </a:r>
            <a:r>
              <a:rPr lang="en-US" sz="2900" dirty="0" err="1"/>
              <a:t>Rs</a:t>
            </a:r>
            <a:r>
              <a:rPr lang="en-US" sz="2900" dirty="0"/>
              <a:t>. 92.09 </a:t>
            </a:r>
            <a:r>
              <a:rPr lang="en-US" sz="2900" dirty="0" err="1"/>
              <a:t>crore</a:t>
            </a:r>
            <a:r>
              <a:rPr lang="en-US" sz="2900" dirty="0"/>
              <a:t> in advance from State budget on recoup basis out of which </a:t>
            </a:r>
            <a:r>
              <a:rPr lang="en-US" sz="2900" dirty="0" err="1"/>
              <a:t>Rs</a:t>
            </a:r>
            <a:r>
              <a:rPr lang="en-US" sz="2900" dirty="0"/>
              <a:t>. 73.69 </a:t>
            </a:r>
            <a:r>
              <a:rPr lang="en-US" sz="2900" dirty="0" err="1"/>
              <a:t>crore</a:t>
            </a:r>
            <a:r>
              <a:rPr lang="en-US" sz="2900" dirty="0"/>
              <a:t> have been recouped. No Central/State share from treasury to </a:t>
            </a:r>
            <a:r>
              <a:rPr lang="en-US" sz="2900" dirty="0" err="1"/>
              <a:t>SNA</a:t>
            </a:r>
            <a:r>
              <a:rPr lang="en-US" sz="2900" dirty="0"/>
              <a:t> is pending</a:t>
            </a:r>
            <a:r>
              <a:rPr lang="en-US" sz="2900" dirty="0" smtClean="0"/>
              <a:t>.</a:t>
            </a:r>
          </a:p>
          <a:p>
            <a:pPr marL="457200" indent="-457200" algn="just">
              <a:lnSpc>
                <a:spcPct val="115000"/>
              </a:lnSpc>
              <a:tabLst>
                <a:tab pos="660494" algn="l"/>
              </a:tabLst>
            </a:pPr>
            <a:r>
              <a:rPr lang="en-US" sz="2900" dirty="0" smtClean="0"/>
              <a:t>The Audit statement and balance sheets for the year 2022-23 along with proposal for release of funds will be submitted to the Ministry by 20.08.2023</a:t>
            </a:r>
          </a:p>
          <a:p>
            <a:pPr marL="457200" indent="-457200" algn="just">
              <a:lnSpc>
                <a:spcPct val="115000"/>
              </a:lnSpc>
              <a:tabLst>
                <a:tab pos="660494" algn="l"/>
              </a:tabLst>
            </a:pPr>
            <a:endParaRPr lang="en-IN" sz="29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en-IN" dirty="0" smtClean="0"/>
              <a:t>* Note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7946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397</TotalTime>
  <Words>429</Words>
  <Application>Microsoft Office PowerPoint</Application>
  <PresentationFormat>A4 Paper (210x297 mm)</PresentationFormat>
  <Paragraphs>161</Paragraphs>
  <Slides>21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Concourse</vt:lpstr>
      <vt:lpstr>Package</vt:lpstr>
      <vt:lpstr>PowerPoint Presentation</vt:lpstr>
      <vt:lpstr>About us </vt:lpstr>
      <vt:lpstr>PowerPoint Presentation</vt:lpstr>
      <vt:lpstr>Assistance to Beneficiaries </vt:lpstr>
      <vt:lpstr>ACHIEVEMENTS</vt:lpstr>
      <vt:lpstr>PowerPoint Presentation</vt:lpstr>
      <vt:lpstr>PowerPoint Presentation</vt:lpstr>
      <vt:lpstr> FINANCIAL PROGRESS </vt:lpstr>
      <vt:lpstr>* Note</vt:lpstr>
      <vt:lpstr>PowerPoint Presentation</vt:lpstr>
      <vt:lpstr>CONVERGENCE STATUS</vt:lpstr>
      <vt:lpstr>AADHAR SEEDED STATUS</vt:lpstr>
      <vt:lpstr>Social Media Activities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>HP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Pardhan Mantri Awaas Yojana-Garmin</dc:title>
  <dc:creator>91857</dc:creator>
  <cp:lastModifiedBy>91857</cp:lastModifiedBy>
  <cp:revision>36</cp:revision>
  <cp:lastPrinted>2023-08-08T10:04:41Z</cp:lastPrinted>
  <dcterms:created xsi:type="dcterms:W3CDTF">2023-08-08T04:39:58Z</dcterms:created>
  <dcterms:modified xsi:type="dcterms:W3CDTF">2023-08-09T08:29:35Z</dcterms:modified>
</cp:coreProperties>
</file>